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84" r:id="rId4"/>
  </p:sldMasterIdLst>
  <p:notesMasterIdLst>
    <p:notesMasterId r:id="rId15"/>
  </p:notesMasterIdLst>
  <p:handoutMasterIdLst>
    <p:handoutMasterId r:id="rId16"/>
  </p:handoutMasterIdLst>
  <p:sldIdLst>
    <p:sldId id="1206" r:id="rId5"/>
    <p:sldId id="1253" r:id="rId6"/>
    <p:sldId id="1230" r:id="rId7"/>
    <p:sldId id="1252" r:id="rId8"/>
    <p:sldId id="1258" r:id="rId9"/>
    <p:sldId id="1260" r:id="rId10"/>
    <p:sldId id="1261" r:id="rId11"/>
    <p:sldId id="1263" r:id="rId12"/>
    <p:sldId id="1264" r:id="rId13"/>
    <p:sldId id="1265" r:id="rId14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usan MacMillan" initials="SM" lastIdx="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0033"/>
    <a:srgbClr val="8C0000"/>
    <a:srgbClr val="9A0000"/>
    <a:srgbClr val="682622"/>
    <a:srgbClr val="800000"/>
    <a:srgbClr val="9D0000"/>
    <a:srgbClr val="FAFF9D"/>
    <a:srgbClr val="F7E25F"/>
    <a:srgbClr val="F7CE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73" autoAdjust="0"/>
    <p:restoredTop sz="84021" autoAdjust="0"/>
  </p:normalViewPr>
  <p:slideViewPr>
    <p:cSldViewPr snapToGrid="0">
      <p:cViewPr varScale="1">
        <p:scale>
          <a:sx n="99" d="100"/>
          <a:sy n="99" d="100"/>
        </p:scale>
        <p:origin x="1074" y="78"/>
      </p:cViewPr>
      <p:guideLst>
        <p:guide orient="horz" pos="2183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-2958" y="-108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t" anchorCtr="0" compatLnSpc="1">
            <a:prstTxWarp prst="textNoShape">
              <a:avLst/>
            </a:prstTxWarp>
          </a:bodyPr>
          <a:lstStyle>
            <a:lvl1pPr defTabSz="923925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b" anchorCtr="0" compatLnSpc="1">
            <a:prstTxWarp prst="textNoShape">
              <a:avLst/>
            </a:prstTxWarp>
          </a:bodyPr>
          <a:lstStyle>
            <a:lvl1pPr defTabSz="923925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>
                <a:cs typeface="Arial" charset="0"/>
              </a:defRPr>
            </a:lvl1pPr>
          </a:lstStyle>
          <a:p>
            <a:pPr>
              <a:defRPr/>
            </a:pPr>
            <a:fld id="{9047AB3E-4C23-9543-956F-CDA9E9E5B1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0979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t" anchorCtr="0" compatLnSpc="1">
            <a:prstTxWarp prst="textNoShape">
              <a:avLst/>
            </a:prstTxWarp>
          </a:bodyPr>
          <a:lstStyle>
            <a:lvl1pPr defTabSz="923925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62525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6463"/>
            <a:ext cx="498475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b" anchorCtr="0" compatLnSpc="1">
            <a:prstTxWarp prst="textNoShape">
              <a:avLst/>
            </a:prstTxWarp>
          </a:bodyPr>
          <a:lstStyle>
            <a:lvl1pPr defTabSz="923925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>
                <a:cs typeface="Arial" charset="0"/>
              </a:defRPr>
            </a:lvl1pPr>
          </a:lstStyle>
          <a:p>
            <a:pPr>
              <a:defRPr/>
            </a:pPr>
            <a:fld id="{FB19D8D5-7C69-EB4A-9EDB-E45BA6A265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4526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am aware this is</a:t>
            </a:r>
            <a:r>
              <a:rPr lang="en-US" baseline="0" dirty="0" smtClean="0"/>
              <a:t> a long meeting, so I will try and be brief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19D8D5-7C69-EB4A-9EDB-E45BA6A265E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6478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Shape 411"/>
          <p:cNvSpPr txBox="1">
            <a:spLocks noGrp="1"/>
          </p:cNvSpPr>
          <p:nvPr>
            <p:ph type="body" idx="1"/>
          </p:nvPr>
        </p:nvSpPr>
        <p:spPr>
          <a:xfrm>
            <a:off x="701039" y="4473892"/>
            <a:ext cx="5608319" cy="366045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dirty="0" smtClean="0"/>
              <a:t>None</a:t>
            </a:r>
            <a:r>
              <a:rPr lang="en-US" baseline="0" dirty="0" smtClean="0"/>
              <a:t> and significant</a:t>
            </a:r>
            <a:endParaRPr dirty="0"/>
          </a:p>
        </p:txBody>
      </p:sp>
      <p:sp>
        <p:nvSpPr>
          <p:cNvPr id="412" name="Shape 412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066954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19D8D5-7C69-EB4A-9EDB-E45BA6A265E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378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19D8D5-7C69-EB4A-9EDB-E45BA6A265E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4606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19D8D5-7C69-EB4A-9EDB-E45BA6A265E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4213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19D8D5-7C69-EB4A-9EDB-E45BA6A265E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2214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hyperlink" Target="http://livestock.cgiar.org/" TargetMode="External"/><Relationship Id="rId7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giar.org/about-us/our-funders" TargetMode="External"/><Relationship Id="rId5" Type="http://schemas.openxmlformats.org/officeDocument/2006/relationships/image" Target="cid:image001.png@01D16D8C.9C905A10" TargetMode="Externa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752600" y="2133600"/>
            <a:ext cx="6324600" cy="6858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Title of presentation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752600" y="3581400"/>
            <a:ext cx="6324600" cy="495300"/>
          </a:xfrm>
        </p:spPr>
        <p:txBody>
          <a:bodyPr>
            <a:normAutofit/>
          </a:bodyPr>
          <a:lstStyle>
            <a:lvl1pPr marL="0" indent="0" algn="ctr">
              <a:buNone/>
              <a:defRPr sz="24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Author(s)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752600" y="4572000"/>
            <a:ext cx="63246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z="2000" dirty="0" smtClean="0">
                <a:solidFill>
                  <a:prstClr val="white">
                    <a:lumMod val="65000"/>
                  </a:prstClr>
                </a:solidFill>
              </a:rPr>
              <a:t>Event name, Place, Date(s)</a:t>
            </a:r>
            <a:endParaRPr lang="en-US" sz="2000" dirty="0">
              <a:solidFill>
                <a:prstClr val="white">
                  <a:lumMod val="65000"/>
                </a:prst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0012" y="5943600"/>
            <a:ext cx="5633274" cy="66332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55707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26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392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26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591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26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5957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26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873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26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2753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Separato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915400" cy="1615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752600" y="2514600"/>
            <a:ext cx="6324600" cy="24384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Separator Page </a:t>
            </a:r>
            <a:br>
              <a:rPr lang="en-US" dirty="0" smtClean="0"/>
            </a:br>
            <a:r>
              <a:rPr lang="en-US" dirty="0" smtClean="0"/>
              <a:t>Minimum 0f 30 point </a:t>
            </a:r>
            <a:br>
              <a:rPr lang="en-US" dirty="0" smtClean="0"/>
            </a:br>
            <a:r>
              <a:rPr lang="en-US" dirty="0" smtClean="0"/>
              <a:t>and maximum of 2 lines</a:t>
            </a:r>
          </a:p>
        </p:txBody>
      </p:sp>
    </p:spTree>
    <p:extLst>
      <p:ext uri="{BB962C8B-B14F-4D97-AF65-F5344CB8AC3E}">
        <p14:creationId xmlns:p14="http://schemas.microsoft.com/office/powerpoint/2010/main" val="196578808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45089" cy="6858000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295400" y="190500"/>
            <a:ext cx="7543800" cy="1143000"/>
          </a:xfrm>
        </p:spPr>
        <p:txBody>
          <a:bodyPr>
            <a:no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Page title minimum of 30 points and maximum</a:t>
            </a:r>
            <a:br>
              <a:rPr lang="en-US" dirty="0" smtClean="0"/>
            </a:br>
            <a:r>
              <a:rPr lang="en-US" dirty="0" smtClean="0"/>
              <a:t>of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1371600" y="1905000"/>
            <a:ext cx="7467600" cy="3810000"/>
          </a:xfrm>
        </p:spPr>
        <p:txBody>
          <a:bodyPr/>
          <a:lstStyle>
            <a:lvl1pPr marL="342900" marR="0" indent="-34290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 sz="2400"/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342900" marR="0" lvl="0" indent="-34290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2057400" marR="0" lvl="4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6130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1524000" y="381000"/>
            <a:ext cx="7239000" cy="62484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on the Icon to add a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450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063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45089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77100" y="2057400"/>
            <a:ext cx="4891467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  <a:t>CGIAR Research Program on Livestock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  <a:t/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</a:b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  <a:t/>
            </a:r>
            <a:b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</a:b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  <a:hlinkClick r:id="rId3"/>
              </a:rPr>
              <a:t>livestock.cgiar.org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95400" y="5983069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+mn-lt"/>
              </a:rPr>
              <a:t>The </a:t>
            </a:r>
            <a:r>
              <a:rPr lang="en-US" sz="1200" b="1" dirty="0" smtClean="0">
                <a:latin typeface="+mn-lt"/>
              </a:rPr>
              <a:t>CGIAR Research Program on Livestock </a:t>
            </a:r>
            <a:r>
              <a:rPr lang="en-US" sz="1200" dirty="0" smtClean="0">
                <a:latin typeface="+mn-lt"/>
              </a:rPr>
              <a:t>aims to increase the productivity and profitability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livestock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agri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-food systems in sustainable ways, making meat, milk and eggs more available and affordable across the developing world</a:t>
            </a:r>
            <a:r>
              <a:rPr lang="en-US" sz="1200" dirty="0" smtClean="0">
                <a:latin typeface="+mn-lt"/>
              </a:rPr>
              <a:t>.</a:t>
            </a:r>
            <a:endParaRPr lang="en-US" sz="1200" dirty="0">
              <a:latin typeface="+mn-lt"/>
            </a:endParaRP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2514600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 smtClean="0">
              <a:latin typeface="+mn-lt"/>
            </a:endParaRPr>
          </a:p>
        </p:txBody>
      </p:sp>
      <p:pic>
        <p:nvPicPr>
          <p:cNvPr id="11" name="Picture 10" descr="cc-by 88x31.png"/>
          <p:cNvPicPr/>
          <p:nvPr/>
        </p:nvPicPr>
        <p:blipFill>
          <a:blip r:embed="rId4" r:link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7860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/>
          <p:cNvSpPr txBox="1"/>
          <p:nvPr/>
        </p:nvSpPr>
        <p:spPr>
          <a:xfrm>
            <a:off x="1295400" y="4992469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program thanks all donors and organizations which globally support its work through their contributions to the </a:t>
            </a:r>
            <a:r>
              <a:rPr lang="en-GB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CGIAR system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3818286"/>
            <a:ext cx="5387340" cy="634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29479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485900" y="2209800"/>
            <a:ext cx="61722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846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957" y="6352032"/>
            <a:ext cx="1148286" cy="429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135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26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306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26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295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26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72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600200"/>
            <a:ext cx="7772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451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85" r:id="rId1"/>
    <p:sldLayoutId id="2147484486" r:id="rId2"/>
    <p:sldLayoutId id="2147484488" r:id="rId3"/>
    <p:sldLayoutId id="2147484489" r:id="rId4"/>
    <p:sldLayoutId id="2147484490" r:id="rId5"/>
    <p:sldLayoutId id="2147484492" r:id="rId6"/>
    <p:sldLayoutId id="2147484493" r:id="rId7"/>
    <p:sldLayoutId id="2147484494" r:id="rId8"/>
    <p:sldLayoutId id="2147484495" r:id="rId9"/>
    <p:sldLayoutId id="2147484496" r:id="rId10"/>
    <p:sldLayoutId id="2147484497" r:id="rId11"/>
    <p:sldLayoutId id="2147484498" r:id="rId12"/>
    <p:sldLayoutId id="2147484499" r:id="rId13"/>
    <p:sldLayoutId id="2147484500" r:id="rId14"/>
    <p:sldLayoutId id="2147484483" r:id="rId15"/>
  </p:sldLayoutIdLst>
  <p:transition spd="slow">
    <p:wipe dir="d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POWB 2017 and Activity Sheets	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Katie Hamilton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PMC/Flagship Meeting </a:t>
            </a:r>
          </a:p>
          <a:p>
            <a:r>
              <a:rPr lang="en-GB" dirty="0" smtClean="0"/>
              <a:t>10</a:t>
            </a:r>
            <a:r>
              <a:rPr lang="en-GB" baseline="30000" dirty="0" smtClean="0"/>
              <a:t>th</a:t>
            </a:r>
            <a:r>
              <a:rPr lang="en-GB" dirty="0" smtClean="0"/>
              <a:t> May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783967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8117923"/>
      </p:ext>
    </p:extLst>
  </p:cSld>
  <p:clrMapOvr>
    <a:masterClrMapping/>
  </p:clrMapOvr>
  <p:transition spd="slow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Shape 423"/>
          <p:cNvSpPr txBox="1"/>
          <p:nvPr/>
        </p:nvSpPr>
        <p:spPr>
          <a:xfrm>
            <a:off x="766228" y="69015"/>
            <a:ext cx="8380967" cy="95410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ct val="25000"/>
            </a:pPr>
            <a:endParaRPr lang="en-US" sz="3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-538076" y="231321"/>
            <a:ext cx="10515600" cy="91135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44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POWB for Livestock CRP 2017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65079" y="1023121"/>
            <a:ext cx="8309290" cy="519466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POWB for LIVESTOCK CRP submitted on 20</a:t>
            </a:r>
            <a:r>
              <a:rPr lang="en-US" sz="2400" baseline="30000" dirty="0" smtClean="0">
                <a:latin typeface="Arial" charset="0"/>
                <a:ea typeface="Arial" charset="0"/>
                <a:cs typeface="Arial" charset="0"/>
              </a:rPr>
              <a:t>th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March 2017</a:t>
            </a:r>
          </a:p>
          <a:p>
            <a:pPr fontAlgn="auto">
              <a:spcAft>
                <a:spcPts val="0"/>
              </a:spcAft>
            </a:pP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Total CRP funding for Livestock is now USD 51.63 million</a:t>
            </a:r>
          </a:p>
          <a:p>
            <a:pPr fontAlgn="auto">
              <a:spcAft>
                <a:spcPts val="0"/>
              </a:spcAft>
            </a:pPr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fontAlgn="auto">
              <a:spcAft>
                <a:spcPts val="0"/>
              </a:spcAft>
            </a:pPr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fontAlgn="auto">
              <a:spcAft>
                <a:spcPts val="0"/>
              </a:spcAft>
            </a:pPr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fontAlgn="auto">
              <a:spcAft>
                <a:spcPts val="0"/>
              </a:spcAft>
            </a:pPr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fontAlgn="auto">
              <a:spcAft>
                <a:spcPts val="0"/>
              </a:spcAft>
            </a:pPr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fontAlgn="auto">
              <a:spcAft>
                <a:spcPts val="0"/>
              </a:spcAft>
            </a:pPr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fontAlgn="auto">
              <a:spcAft>
                <a:spcPts val="0"/>
              </a:spcAft>
            </a:pPr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fontAlgn="auto">
              <a:spcAft>
                <a:spcPts val="0"/>
              </a:spcAft>
            </a:pP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35% reduction in Management Budget </a:t>
            </a:r>
          </a:p>
          <a:p>
            <a:pPr fontAlgn="auto">
              <a:spcAft>
                <a:spcPts val="0"/>
              </a:spcAft>
            </a:pP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Priority has been given to rolling out the CRP M&amp;E system – within the flagship and country teams.</a:t>
            </a:r>
          </a:p>
          <a:p>
            <a:pPr fontAlgn="auto">
              <a:spcAft>
                <a:spcPts val="0"/>
              </a:spcAft>
            </a:pP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Includes MARLO</a:t>
            </a:r>
            <a:endParaRPr lang="en-US" sz="20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228" y="1814921"/>
            <a:ext cx="7645686" cy="2910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45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 txBox="1">
            <a:spLocks/>
          </p:cNvSpPr>
          <p:nvPr/>
        </p:nvSpPr>
        <p:spPr>
          <a:xfrm>
            <a:off x="1295400" y="190500"/>
            <a:ext cx="7543800" cy="1143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184031" y="190500"/>
            <a:ext cx="7959969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>
                <a:latin typeface="Arial" charset="0"/>
                <a:ea typeface="Arial" charset="0"/>
                <a:cs typeface="Arial" charset="0"/>
              </a:rPr>
              <a:t>Activity </a:t>
            </a:r>
            <a:r>
              <a:rPr lang="en-US" sz="1600" b="1" i="1" dirty="0">
                <a:latin typeface="Arial" charset="0"/>
                <a:ea typeface="Arial" charset="0"/>
                <a:cs typeface="Arial" charset="0"/>
              </a:rPr>
              <a:t>Sheets 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– 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two key questions what are activity sheets, and why are we using them? </a:t>
            </a:r>
          </a:p>
          <a:p>
            <a:r>
              <a:rPr lang="en-US" sz="1600" dirty="0">
                <a:latin typeface="Arial" charset="0"/>
                <a:ea typeface="Arial" charset="0"/>
                <a:cs typeface="Arial" charset="0"/>
              </a:rPr>
              <a:t>	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The 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idea of the activity sheet, is to record every activity that is aligned with the Livestock CRP within the 5 flagships. A large task! </a:t>
            </a:r>
            <a:endParaRPr lang="en-US" sz="1600" dirty="0" smtClean="0">
              <a:latin typeface="Arial" charset="0"/>
              <a:ea typeface="Arial" charset="0"/>
              <a:cs typeface="Arial" charset="0"/>
            </a:endParaRPr>
          </a:p>
          <a:p>
            <a:endParaRPr lang="en-US" sz="1600" dirty="0">
              <a:latin typeface="Arial" charset="0"/>
              <a:ea typeface="Arial" charset="0"/>
              <a:cs typeface="Arial" charset="0"/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Livestock Genetics</a:t>
            </a:r>
            <a:endParaRPr lang="en-US" sz="1400" dirty="0">
              <a:latin typeface="Arial" charset="0"/>
              <a:ea typeface="Arial" charset="0"/>
              <a:cs typeface="Arial" charset="0"/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Livestock Animal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Health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Livestock Feeds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and Forages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Livestock and Environment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Livestock Livelihoods &amp; </a:t>
            </a:r>
            <a:r>
              <a:rPr lang="en-US" sz="1400" dirty="0" err="1" smtClean="0">
                <a:latin typeface="Arial" charset="0"/>
                <a:ea typeface="Arial" charset="0"/>
                <a:cs typeface="Arial" charset="0"/>
              </a:rPr>
              <a:t>Agri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 Food Systems</a:t>
            </a:r>
          </a:p>
          <a:p>
            <a:pPr marL="742950" lvl="1" indent="-285750">
              <a:buFont typeface="Arial" charset="0"/>
              <a:buChar char="•"/>
            </a:pPr>
            <a:endParaRPr lang="en-US" sz="1600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Each 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activity has a separate sheet, and any bilateral 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project aligned 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to that activity is also listed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endParaRPr lang="en-US" sz="1600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sz="1600" dirty="0">
                <a:latin typeface="Arial" charset="0"/>
                <a:ea typeface="Arial" charset="0"/>
                <a:cs typeface="Arial" charset="0"/>
              </a:rPr>
              <a:t>The data required to complete the Activity Sheet include: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the budget information (how much W1/W2, 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W3 or bilateral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money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) </a:t>
            </a:r>
            <a:endParaRPr lang="en-US" sz="1400" dirty="0">
              <a:latin typeface="Arial" charset="0"/>
              <a:ea typeface="Arial" charset="0"/>
              <a:cs typeface="Arial" charset="0"/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s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taff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time (who 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is working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on this project for how many days) 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t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he deliverables</a:t>
            </a:r>
          </a:p>
          <a:p>
            <a:pPr marL="742950" lvl="1" indent="-285750">
              <a:buFont typeface="Arial" charset="0"/>
              <a:buChar char="•"/>
            </a:pPr>
            <a:endParaRPr lang="en-US" sz="1600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sz="1600" dirty="0">
                <a:latin typeface="Arial" charset="0"/>
                <a:ea typeface="Arial" charset="0"/>
                <a:cs typeface="Arial" charset="0"/>
              </a:rPr>
              <a:t>All the information generated would allow Flagship leaders to see 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who all the members of his/her team 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are</a:t>
            </a:r>
            <a:endParaRPr lang="en-US" sz="1400" dirty="0">
              <a:latin typeface="Arial" charset="0"/>
              <a:ea typeface="Arial" charset="0"/>
              <a:cs typeface="Arial" charset="0"/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what deliverable they 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are working towards</a:t>
            </a:r>
            <a:endParaRPr lang="en-US" sz="1400" dirty="0">
              <a:latin typeface="Arial" charset="0"/>
              <a:ea typeface="Arial" charset="0"/>
              <a:cs typeface="Arial" charset="0"/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how much money 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is allocated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to achieving that 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deliverable  </a:t>
            </a:r>
            <a:endParaRPr lang="en-US" sz="1400" dirty="0">
              <a:latin typeface="Arial" charset="0"/>
              <a:ea typeface="Arial" charset="0"/>
              <a:cs typeface="Arial" charset="0"/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resource </a:t>
            </a:r>
            <a:r>
              <a:rPr lang="en-US" sz="1400" dirty="0" err="1" smtClean="0">
                <a:latin typeface="Arial" charset="0"/>
                <a:ea typeface="Arial" charset="0"/>
                <a:cs typeface="Arial" charset="0"/>
              </a:rPr>
              <a:t>mobilisation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.</a:t>
            </a:r>
            <a:endParaRPr lang="en-US" sz="1400" dirty="0">
              <a:latin typeface="Arial" charset="0"/>
              <a:ea typeface="Arial" charset="0"/>
              <a:cs typeface="Arial" charset="0"/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If no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money has been spent against an activity – then perhaps this activity needs to be 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reviewed.</a:t>
            </a:r>
            <a:endParaRPr lang="en-US" sz="1400" dirty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Eventually all the information to be fed into MARLO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All the information except the financial data </a:t>
            </a:r>
          </a:p>
        </p:txBody>
      </p:sp>
    </p:spTree>
    <p:extLst>
      <p:ext uri="{BB962C8B-B14F-4D97-AF65-F5344CB8AC3E}">
        <p14:creationId xmlns:p14="http://schemas.microsoft.com/office/powerpoint/2010/main" val="189627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935404" y="158416"/>
            <a:ext cx="7543800" cy="1143000"/>
          </a:xfrm>
        </p:spPr>
        <p:txBody>
          <a:bodyPr/>
          <a:lstStyle/>
          <a:p>
            <a:pPr algn="ctr"/>
            <a:r>
              <a:rPr lang="en-GB" dirty="0" smtClean="0">
                <a:latin typeface="Arial" charset="0"/>
                <a:ea typeface="Arial" charset="0"/>
                <a:cs typeface="Arial" charset="0"/>
              </a:rPr>
              <a:t>Resulting in summary tables</a:t>
            </a:r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123" y="875322"/>
            <a:ext cx="7562363" cy="4440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26123" y="5404338"/>
            <a:ext cx="7151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Arial" charset="0"/>
                <a:ea typeface="Arial" charset="0"/>
                <a:cs typeface="Arial" charset="0"/>
              </a:rPr>
              <a:t>The variance value is the amount paid to the Flagship Leader and the administration support for running the flagship.</a:t>
            </a:r>
            <a:endParaRPr lang="en-US" sz="1800" i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548142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/>
          </a:bodyPr>
          <a:lstStyle/>
          <a:p>
            <a:pPr marL="4171950" lvl="8" indent="-285750"/>
            <a:endParaRPr lang="en-GB" sz="1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Arial" charset="0"/>
                <a:ea typeface="Arial" charset="0"/>
                <a:cs typeface="Arial" charset="0"/>
              </a:rPr>
              <a:t>Other information from activity sheets includes</a:t>
            </a:r>
            <a:endParaRPr lang="en-GB" sz="2800" dirty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078523" y="1333500"/>
            <a:ext cx="7467600" cy="38100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The financial data for each cluster </a:t>
            </a:r>
          </a:p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The financial data for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the bilaterals per cluster per partner</a:t>
            </a:r>
          </a:p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B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reakdown by natural classification of the finances for each project. </a:t>
            </a:r>
          </a:p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For the staff  - a summary table of the number of days by Centre and by project.</a:t>
            </a:r>
          </a:p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These are important resources for information and should be used to monitor what is happening within a flagship</a:t>
            </a:r>
          </a:p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Thanks to David, Assenath, Simon, Esther and Elvira for all their hard work.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579770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>
              <a:lnSpc>
                <a:spcPct val="150000"/>
              </a:lnSpc>
              <a:buClrTx/>
            </a:pPr>
            <a:endParaRPr lang="en-GB" sz="280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1236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>
              <a:buClrTx/>
            </a:pPr>
            <a:endParaRPr lang="en-GB" sz="280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82049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>
              <a:buClrTx/>
            </a:pPr>
            <a:endParaRPr lang="en-GB" sz="280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21272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33807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vestockfish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ivestockcrp_template_ppt" id="{E1764F3D-B1A1-43C9-BCBB-F21A16E6FEA3}" vid="{A3E826E9-A3A8-4606-A01B-C1B4E4E5C10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45EE2F81B283B4DA76825726DF86711" ma:contentTypeVersion="3" ma:contentTypeDescription="Create a new document." ma:contentTypeScope="" ma:versionID="c7351af9cb994ca4bd674b9df0429f1f">
  <xsd:schema xmlns:xsd="http://www.w3.org/2001/XMLSchema" xmlns:xs="http://www.w3.org/2001/XMLSchema" xmlns:p="http://schemas.microsoft.com/office/2006/metadata/properties" xmlns:ns1="http://schemas.microsoft.com/sharepoint/v3" xmlns:ns2="96cda1e5-0e99-4c39-b38a-219fe6c6b62c" targetNamespace="http://schemas.microsoft.com/office/2006/metadata/properties" ma:root="true" ma:fieldsID="587050b2f12840aaceaa35cb24833c81" ns1:_="" ns2:_="">
    <xsd:import namespace="http://schemas.microsoft.com/sharepoint/v3"/>
    <xsd:import namespace="96cda1e5-0e99-4c39-b38a-219fe6c6b62c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cda1e5-0e99-4c39-b38a-219fe6c6b62c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7C4DC96-90EA-41E2-9A24-CBB83771987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BB43D92-6171-4C68-A5DF-0FD065EF0136}">
  <ds:schemaRefs>
    <ds:schemaRef ds:uri="http://schemas.microsoft.com/office/2006/metadata/properties"/>
    <ds:schemaRef ds:uri="http://schemas.microsoft.com/office/2006/documentManagement/types"/>
    <ds:schemaRef ds:uri="http://purl.org/dc/terms/"/>
    <ds:schemaRef ds:uri="http://purl.org/dc/dcmitype/"/>
    <ds:schemaRef ds:uri="96cda1e5-0e99-4c39-b38a-219fe6c6b62c"/>
    <ds:schemaRef ds:uri="http://www.w3.org/XML/1998/namespace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1DA9D6C8-B6D4-42FF-8651-72CE4A7259B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96cda1e5-0e99-4c39-b38a-219fe6c6b62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38458</TotalTime>
  <Words>215</Words>
  <Application>Microsoft Office PowerPoint</Application>
  <PresentationFormat>On-screen Show (4:3)</PresentationFormat>
  <Paragraphs>59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MS PGothic</vt:lpstr>
      <vt:lpstr>Arial</vt:lpstr>
      <vt:lpstr>Calibri</vt:lpstr>
      <vt:lpstr>Times New Roman</vt:lpstr>
      <vt:lpstr>Wingdings</vt:lpstr>
      <vt:lpstr>livestockfish_powerpoint_template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ILRI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sat</dc:creator>
  <cp:lastModifiedBy>Odongo, Dorine (ILRI)</cp:lastModifiedBy>
  <cp:revision>1213</cp:revision>
  <cp:lastPrinted>2017-05-09T14:40:39Z</cp:lastPrinted>
  <dcterms:created xsi:type="dcterms:W3CDTF">2012-03-02T09:23:17Z</dcterms:created>
  <dcterms:modified xsi:type="dcterms:W3CDTF">2017-06-09T08:52:12Z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6603383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D5.0.6</vt:lpwstr>
  </property>
  <property fmtid="{D5CDD505-2E9C-101B-9397-08002B2CF9AE}" pid="5" name="NXTAG2">
    <vt:lpwstr>000800a8280000000000010250600207f7000400038000</vt:lpwstr>
  </property>
  <property fmtid="{D5CDD505-2E9C-101B-9397-08002B2CF9AE}" pid="6" name="ContentTypeId">
    <vt:lpwstr>0x010100A45EE2F81B283B4DA76825726DF86711</vt:lpwstr>
  </property>
</Properties>
</file>